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18" r:id="rId2"/>
    <p:sldId id="350" r:id="rId3"/>
    <p:sldId id="320" r:id="rId4"/>
    <p:sldId id="321" r:id="rId5"/>
    <p:sldId id="323" r:id="rId6"/>
    <p:sldId id="324" r:id="rId7"/>
    <p:sldId id="325" r:id="rId8"/>
    <p:sldId id="326" r:id="rId9"/>
    <p:sldId id="327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9B7"/>
    <a:srgbClr val="73DEE7"/>
    <a:srgbClr val="26E7F6"/>
    <a:srgbClr val="FFFFFF"/>
    <a:srgbClr val="02879B"/>
    <a:srgbClr val="2E5387"/>
    <a:srgbClr val="173B6F"/>
    <a:srgbClr val="0E223D"/>
    <a:srgbClr val="183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63"/>
  </p:normalViewPr>
  <p:slideViewPr>
    <p:cSldViewPr snapToGrid="0">
      <p:cViewPr varScale="1">
        <p:scale>
          <a:sx n="99" d="100"/>
          <a:sy n="99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5E86-0F02-4D67-91F1-F272FCC20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10A34-C691-ECFD-B69C-E5795BB29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4E8BC-4F11-BD3C-CD1A-880231ED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7B637-527E-6F02-8283-20639752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F60F0-FAA9-576A-FA5A-EB440AFA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AC81CD1-A5E8-F7CC-C9F9-079260076F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0486320" y="193691"/>
            <a:ext cx="1472661" cy="114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3B16-49CE-D718-F265-C2D012DC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5E8E4-CDED-5717-443C-385F7F218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5762-B053-833D-6225-38586105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AE2B-3D99-8422-A3A2-C2DD317B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4065-D8D2-04E2-FE64-9BFB0225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E2B7C-E59E-0BA5-16B9-1E11CD25C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C0923-35E1-003D-4DD1-35E9AF6E0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E8F4-1362-73EC-05BD-ECADCD18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A08E-53BB-2D8A-4FF1-1A62FAA7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D9DB8-2902-F389-B72E-8B186131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9BEA2D-554B-2D11-7A1F-35281AD0A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0854168" y="100584"/>
            <a:ext cx="1206527" cy="10378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9E8A-8BBF-04B7-FE3D-B15B9D8D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BF943-F547-91C0-585F-08AE1D890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8E8ED-FBE9-73C9-DD49-C291F311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071F8-3100-7FA6-186D-F3B8BA73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5645D-0409-69ED-E838-166028F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2142-C864-3D8A-86CA-C04B5666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48DDA-FA2F-9D49-4BBE-53B62C7ED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B383-AA96-BA4E-9251-68574DB7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4FA4-0D91-61EA-9683-B19F9F71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16F11-0FED-A3B5-12D6-9F2ECDBD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0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6316-958F-D06C-092D-71D61346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BBD5-D830-50B4-5008-43880D4C8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29F78-59A8-D8FE-F60D-5EF004C62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4CDB9-BED3-CE76-E2B4-33DE428C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DCF19-9530-3A62-322C-82FCA814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CA9C-1A67-1049-3B69-DA2489FF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D360-52CE-BA78-BF98-2287080D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3442-A9A5-112F-8C15-8F4F3F3A5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7EE30-4DE9-4E57-D389-BC4D56530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99C3F-A5D1-FABF-85B8-C808D24B6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56D06-FFB6-7A6F-42B8-05B9DAC42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58D8-01D2-09BE-ADC8-AEB86043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A7F99-D206-2CD0-3649-BCB9C7A0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D1D1F-FD0E-48A5-3F56-360605E6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8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F193-3B48-929A-A2EE-7289E938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00" y="103363"/>
            <a:ext cx="780618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FAA7F-50F3-8F3C-2901-C738B6C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5B0D9-33D7-D244-70CD-0AD8F4E0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EA383-E079-1D55-0E15-7FB0FA38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EA674D-981E-F476-7238-073B4CB3545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0486320" y="193691"/>
            <a:ext cx="1472661" cy="114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EC947-BABF-4951-A351-14BCEAFC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669C1-DD9F-9032-C0B3-0817C6CE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9F1C8-C8CF-09B6-958B-4BA84CE3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0DB9-F92F-907C-9CD6-FC745041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8C92-2BA4-A5A1-AE75-6F2342D7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21028-5938-736D-69EE-B9E9A2DCF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BF58D-EC75-102D-DA24-1985AB8B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3D6C7-A102-F4E7-5B86-6A8C6998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5EFE9-9847-B4C6-9966-F0BD60E8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2624-F735-8FC9-E7AF-8D468707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AD147-DF5C-A692-F792-84584AD5E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726" y="4716142"/>
            <a:ext cx="1472661" cy="114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C94C8-F23B-B0A1-CC12-8775259A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98A-3026-7C15-7719-DC7B4FF2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24A3F-95A0-A5BE-3DDE-13D5138E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67194-8784-9902-7E23-19FBDBEB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B7811-3B96-6AD1-3A7A-82DD02BE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531BE-AE7F-123F-74E7-6BDD51407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B765-F438-DF05-8ADD-1CA391040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B2AD0-9487-6337-75F3-35863B54A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0A9A-9EC3-3488-B5FB-6006964CE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neandco.com/guides/a-first-100-day-framework-for-pe-backed-cfos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C7558-E8A9-D566-A1D5-5369C8F3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63BE1B-A412-9D2F-08F6-EE06ED50A719}"/>
              </a:ext>
            </a:extLst>
          </p:cNvPr>
          <p:cNvSpPr/>
          <p:nvPr/>
        </p:nvSpPr>
        <p:spPr>
          <a:xfrm>
            <a:off x="0" y="2864820"/>
            <a:ext cx="12192000" cy="3993180"/>
          </a:xfrm>
          <a:prstGeom prst="rect">
            <a:avLst/>
          </a:prstGeom>
          <a:solidFill>
            <a:srgbClr val="08A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Placeholder 7">
            <a:extLst>
              <a:ext uri="{FF2B5EF4-FFF2-40B4-BE49-F238E27FC236}">
                <a16:creationId xmlns:a16="http://schemas.microsoft.com/office/drawing/2014/main" id="{D5C5CC57-8D28-1656-59B9-53C08324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24" r="13824"/>
          <a:stretch/>
        </p:blipFill>
        <p:spPr>
          <a:xfrm>
            <a:off x="6828840" y="2267750"/>
            <a:ext cx="6107141" cy="4747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9C0EB6-7925-009C-CDE4-BE649BCB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40" y="871245"/>
            <a:ext cx="6564792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first 100 days</a:t>
            </a:r>
            <a:br>
              <a:rPr lang="en-US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roadmap for post-investment alignment and value creation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8356E7-6536-928E-A498-F07A26A009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2722" y="4017071"/>
            <a:ext cx="8475860" cy="10064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[CFO Name]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[Company Name]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Presentation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[Month, Year]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D1C5331-E11D-61EF-E95D-CBDF999DF547}"/>
              </a:ext>
            </a:extLst>
          </p:cNvPr>
          <p:cNvSpPr/>
          <p:nvPr/>
        </p:nvSpPr>
        <p:spPr>
          <a:xfrm>
            <a:off x="4048924" y="2299281"/>
            <a:ext cx="2990009" cy="4505116"/>
          </a:xfrm>
          <a:prstGeom prst="roundRect">
            <a:avLst>
              <a:gd name="adj" fmla="val 7234"/>
            </a:avLst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F51AC-7B23-FD25-1C87-483865E0C67A}"/>
              </a:ext>
            </a:extLst>
          </p:cNvPr>
          <p:cNvSpPr txBox="1"/>
          <p:nvPr/>
        </p:nvSpPr>
        <p:spPr>
          <a:xfrm>
            <a:off x="4136669" y="2377956"/>
            <a:ext cx="2814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introduce yourself and set a confident tone for your 100-day plan. Replace all placeholders with your preferred titles and your actual name, company and presentation date. </a:t>
            </a:r>
            <a:r>
              <a:rPr lang="en-US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Add your logo to the top right “insert picture’ section and delete this guidance bar when done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Keep this slide simple and uncluttered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short tagline (like the example above) helps anchor your leadership message.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0E0E79-1EF0-628E-BF93-99178981F365}"/>
              </a:ext>
            </a:extLst>
          </p:cNvPr>
          <p:cNvSpPr/>
          <p:nvPr/>
        </p:nvSpPr>
        <p:spPr>
          <a:xfrm>
            <a:off x="0" y="-2577"/>
            <a:ext cx="9526877" cy="280182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7A6540F-C326-EF83-52E6-2D55D3316719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72856-9B2B-5F44-AD1A-B186D3BDC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BA6B4A-8519-7A99-0D86-188D4E86C01E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000722-29FF-1A28-A7D6-80D2F1EFED6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76B34-6253-68BC-1F64-3A943A72915F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2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32D1068-BC7F-EA2C-ED2B-2AB5534E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4" y="1288027"/>
            <a:ext cx="2752210" cy="2139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395794-4F23-7CC3-5C8A-BBF2547F396C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Clarifying our current state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A8FB02-4F48-033C-694B-0E022EA10612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Document what you’ve inherited – systems, processes, people and trust in the numbers.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Audit priorities: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Identify reporting breaks and bottlenecks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Map system hand-offs and data dependencies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Quantify time-to-close, forecast accuracy and control gaps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Separate “noise” from structural problems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1961EE7-9476-D69D-53AF-2B7A38FDC607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E50D3-F292-5E17-B117-1D10F32D7910}"/>
              </a:ext>
            </a:extLst>
          </p:cNvPr>
          <p:cNvSpPr txBox="1"/>
          <p:nvPr/>
        </p:nvSpPr>
        <p:spPr>
          <a:xfrm>
            <a:off x="9409761" y="2013097"/>
            <a:ext cx="2635847" cy="383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prove you understand the organization before prescribing fixes.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Sponsors equate control with visibility. Start there.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Measure what matters – speed, accuracy and reliability.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Balance empathy for legacy teams with urgency for clarity.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41848-01B9-17CA-8444-EA3BA9F266AC}"/>
              </a:ext>
            </a:extLst>
          </p:cNvPr>
          <p:cNvSpPr txBox="1"/>
          <p:nvPr/>
        </p:nvSpPr>
        <p:spPr>
          <a:xfrm>
            <a:off x="193692" y="3427710"/>
            <a:ext cx="148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larify</a:t>
            </a:r>
            <a:r>
              <a:rPr lang="en-US" sz="2400" dirty="0">
                <a:solidFill>
                  <a:schemeClr val="bg1"/>
                </a:solidFill>
              </a:rPr>
              <a:t> the current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70E0C-4F07-6B86-511D-59327483BE8C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4349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FB769-14CC-BEB5-68CD-FDA2A8A2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E80E98-D8CF-9588-45A5-DE233476B64A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DC0C9DE-5CB3-4F27-E5A0-109AD44FF20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32FF5-CF56-AE58-31C9-68D8CAC68354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2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38B03F6-C071-C698-CF12-E0BE1F57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4" y="1288027"/>
            <a:ext cx="2752210" cy="2139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40B4AE-9FCA-39FB-BB12-59027546DEBF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Company maturity and constraints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A14241-413C-376F-09BF-5D41AD1064CF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Characterize the company’s current growth stage and present factors that shape its financial model.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Maturity dynamics: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Business model: Single vs. multi-product; subscription, hybrid or usage-based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Geographic footprint: Entities, currencies, tax and compliance exposure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Operational maturity: Repeatability of revenue, close and reporting processes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Inherited obligations: Debt, deferred revenue or off-balance-sheet commitments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83EFDC9-56F2-1453-EE61-4E59475F30C9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136DB-31BD-3B53-6B68-DD98C6E350C1}"/>
              </a:ext>
            </a:extLst>
          </p:cNvPr>
          <p:cNvSpPr txBox="1"/>
          <p:nvPr/>
        </p:nvSpPr>
        <p:spPr>
          <a:xfrm>
            <a:off x="9409761" y="2013097"/>
            <a:ext cx="2635847" cy="275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section to document maturity factors that define the current operating environment.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your organization’s dynamics.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Break into multiple slides if needed.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63ED8-2286-79FB-65D3-2A7B167554F6}"/>
              </a:ext>
            </a:extLst>
          </p:cNvPr>
          <p:cNvSpPr txBox="1"/>
          <p:nvPr/>
        </p:nvSpPr>
        <p:spPr>
          <a:xfrm>
            <a:off x="193692" y="3427710"/>
            <a:ext cx="148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larify</a:t>
            </a:r>
            <a:r>
              <a:rPr lang="en-US" sz="2400" dirty="0">
                <a:solidFill>
                  <a:schemeClr val="bg1"/>
                </a:solidFill>
              </a:rPr>
              <a:t> the current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B707B-2F90-CDA5-B6C0-B44786FD4349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002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2D55-9BF5-AE71-F253-C654B02D5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B7A0-7456-881F-5285-3CCEF00117B3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8D9368A-B551-3948-263C-8B8096554D50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AE8DF-B6AA-A8AD-CD99-B0393E7FF320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2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BDC1862F-78D5-92D6-CFB3-C5175F4C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4" y="1288027"/>
            <a:ext cx="2752210" cy="2139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1D97585-24D9-8A1B-0951-30BAF64FAC04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Financial reporting baseline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8A562F-42FC-38F8-0F86-F2ADEA60A915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Assess the accuracy, cadence and control environment that currently supports financial reporting.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 areas: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Reliability and accuracy of core financial statements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Reconciliation of P&amp;L and balance sheet to source data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Timeliness and dependencies in the month-end close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Revenue recognition and expense categorization consistency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Audit findings or management-letter observations outstanding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Adequacy of financial controls and segregation of duties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Data lineage from transaction to board-level report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D9F3E2A-107E-4CF5-7021-63E9AFE0D305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8856D-53A6-C41C-48E5-1859B13691C6}"/>
              </a:ext>
            </a:extLst>
          </p:cNvPr>
          <p:cNvSpPr txBox="1"/>
          <p:nvPr/>
        </p:nvSpPr>
        <p:spPr>
          <a:xfrm>
            <a:off x="9409761" y="2013097"/>
            <a:ext cx="2635847" cy="275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 the areas to assess for reliability and cadence of reporting.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actual review areas.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assessment to multiple slides if necessary.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9BFEA1-3E73-E6BD-7459-A812DF3A0AFC}"/>
              </a:ext>
            </a:extLst>
          </p:cNvPr>
          <p:cNvSpPr txBox="1"/>
          <p:nvPr/>
        </p:nvSpPr>
        <p:spPr>
          <a:xfrm>
            <a:off x="193692" y="3427710"/>
            <a:ext cx="148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larify</a:t>
            </a:r>
            <a:r>
              <a:rPr lang="en-US" sz="2400" dirty="0">
                <a:solidFill>
                  <a:schemeClr val="bg1"/>
                </a:solidFill>
              </a:rPr>
              <a:t> the current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82120-AFB4-5432-F09E-0E2F080E2846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317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9E8A7-0B47-7EDD-F568-2C332497E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C297B0-CF41-B338-A366-77E87A6EE772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BEEF68-11BE-E6C2-95DF-0502CDBCF58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EFDEB-E2E5-1BB1-6932-9BC8D04DBA24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2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D013019-F7C7-B204-8F44-5D12A6E5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4" y="1288027"/>
            <a:ext cx="2752210" cy="2139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6FCD3A3-2EED-1065-577F-9F01010184EA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Cost structure review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454485-DEA2-6F6B-FF73-39B40FDC0EFF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Break down major cost drivers, assess ROI by category and identify potential opportunities to reallocate, reduce or reinvest spend.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Review scope: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Top five expense categories by spend and trend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Headcount by function and ROI per FTE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Spend tied to non-core or low-margin activities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Real-time spend visibility vs. lagging actuals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B87BEAB-43D6-821C-CA6B-532295BAB218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90A0C-A617-1FBC-F890-0DF61A9EEB0E}"/>
              </a:ext>
            </a:extLst>
          </p:cNvPr>
          <p:cNvSpPr txBox="1"/>
          <p:nvPr/>
        </p:nvSpPr>
        <p:spPr>
          <a:xfrm>
            <a:off x="9409761" y="2013097"/>
            <a:ext cx="2635847" cy="329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a detailed summary of the key areas you’ll review that impact cost structure.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placeholders with actual categories.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 in table or graph format if possible.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to multiple slides if needed.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6CE517-A8BB-B3F5-E284-7DDAE1DE2D02}"/>
              </a:ext>
            </a:extLst>
          </p:cNvPr>
          <p:cNvSpPr txBox="1"/>
          <p:nvPr/>
        </p:nvSpPr>
        <p:spPr>
          <a:xfrm>
            <a:off x="193692" y="3427710"/>
            <a:ext cx="148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larify</a:t>
            </a:r>
            <a:r>
              <a:rPr lang="en-US" sz="2400" dirty="0">
                <a:solidFill>
                  <a:schemeClr val="bg1"/>
                </a:solidFill>
              </a:rPr>
              <a:t> the current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88674-947C-357F-50C2-4FC08BDFB766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6558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F7629-D57B-E588-E7CA-FD8A445B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FFA97A-DDA6-628B-0E8D-BC7FBC87D942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33C588E-F704-DBCC-E775-D5BA95A11AA5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94FAF-E118-186D-CFD1-DDE045AE723F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2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AB3EB977-CD34-05ED-2212-B1FBC1F771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4" y="1288027"/>
            <a:ext cx="2752210" cy="2139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B69D9E-8CD2-FEE2-2E9F-7ABE5F20530A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System and capability gaps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11B8C-19B9-48AA-3F82-FFE8141B54A3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Evaluate systems, integrations and team capacity to confirm readiness for PE-level reporting.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Review areas: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Core financial systems (ERP, CRM, billing, BI) and integration status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Data flows supporting PE reporting and consolidation requirements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Known bottlenecks or reconciliation gaps between systems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Compliance and security controls around data handoffs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Team capacity to meet accelerated reporting cycles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948FC41-A629-4CE9-D106-77B4E1830897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9BFCF-F08D-F040-1C6A-49C2FF52EC8B}"/>
              </a:ext>
            </a:extLst>
          </p:cNvPr>
          <p:cNvSpPr txBox="1"/>
          <p:nvPr/>
        </p:nvSpPr>
        <p:spPr>
          <a:xfrm>
            <a:off x="9409761" y="2013097"/>
            <a:ext cx="2635847" cy="275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systems, integration points and capability gaps you’ll review.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 in visual format if possible.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separate slides if more detail is needed.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835AF-2D0D-6E53-1100-79FABEBDFFDD}"/>
              </a:ext>
            </a:extLst>
          </p:cNvPr>
          <p:cNvSpPr txBox="1"/>
          <p:nvPr/>
        </p:nvSpPr>
        <p:spPr>
          <a:xfrm>
            <a:off x="193692" y="3427710"/>
            <a:ext cx="148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larify</a:t>
            </a:r>
            <a:r>
              <a:rPr lang="en-US" sz="2400" dirty="0">
                <a:solidFill>
                  <a:schemeClr val="bg1"/>
                </a:solidFill>
              </a:rPr>
              <a:t> the current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D2197-D71E-6DF7-BD24-9308A1095558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074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7E391-ADBA-9859-9017-53090242D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3CA198-C417-2FD6-B2C8-3BB0C780B042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2E5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EAA0E00-D0B1-5589-BD5A-38A6BEA0CD0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0DB91-1A8D-98B2-C558-BDB235679C76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3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B6630E13-D4C7-7CE0-0D87-697EF0A1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6C80E9-AFF0-1B69-2E25-D9EADA476670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Architecting our finance core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FAFDA1-B31A-DD1D-193B-0934C8891B2D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Outline your plans to review and update the financial framework of the business to support growth, including its systems, processes and operating cadence.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Finance priorities: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Close-process design and ownership clarity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Integration between ERP, CRM and billing to remove manual work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Strengthen internal controls and segregation of duties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Define governance cadence (weekly liquidity, monthly board prep)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772372C-B430-F204-CAD7-78C3D01A1A50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5054F-E211-3301-6C5D-3D21546492A7}"/>
              </a:ext>
            </a:extLst>
          </p:cNvPr>
          <p:cNvSpPr txBox="1"/>
          <p:nvPr/>
        </p:nvSpPr>
        <p:spPr>
          <a:xfrm>
            <a:off x="9409761" y="2013097"/>
            <a:ext cx="2635847" cy="302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show how finance will become the engine of scale.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Aim for fundamental consistency before layering on sophistication.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Focus on automations that improve auditability.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4A4E3-2BA7-A86D-A3E0-E634ADA0FF48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rchitect</a:t>
            </a:r>
            <a:r>
              <a:rPr lang="en-US" sz="2400" dirty="0">
                <a:solidFill>
                  <a:schemeClr val="bg1"/>
                </a:solidFill>
              </a:rPr>
              <a:t> the finance 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0E9C1-63D4-6904-57D5-7F8A33949719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0605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0E964-0631-B10D-9737-FC5B72EC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619F5A-17AC-2782-751C-408FEEFB99FD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2E5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E4CB35C-70B0-EF33-01C9-801D6ED641A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C2A40-C731-75FD-DF2D-86D5C5E6B32D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3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737E0E2A-7C43-0F5B-B65A-98A181E4C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E97692-9CF5-84D8-8C14-8106B47FCC14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Systems and data integrations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C1BE97-D660-4906-2F62-550A53CE1818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Define standards for the close and reporting process, with an emphasis on improving speed, accuracy and investor transparency.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Review areas: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ERP configuration and subsidiary structure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Data integration between ERP, CRM and billing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Workflow automation for recurring journal entries and reconciliations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Data quality and master data management practices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Security and access controls across financial systems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186DC02-9067-C5AF-E708-11195C4AB687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3A9AC-4105-C270-3674-CD93C10139D9}"/>
              </a:ext>
            </a:extLst>
          </p:cNvPr>
          <p:cNvSpPr txBox="1"/>
          <p:nvPr/>
        </p:nvSpPr>
        <p:spPr>
          <a:xfrm>
            <a:off x="9409761" y="2013097"/>
            <a:ext cx="2635847" cy="302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 the system and data integration dynamics you’ll review.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block diagrams or network models to show detail where needed.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to multiple slides to show detail.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59337-A77E-A270-DD39-13BD6CB054B2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rchitect</a:t>
            </a:r>
            <a:r>
              <a:rPr lang="en-US" sz="2400" dirty="0">
                <a:solidFill>
                  <a:schemeClr val="bg1"/>
                </a:solidFill>
              </a:rPr>
              <a:t> the finance 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650308-22E9-D5B7-89BD-D8B4B374E3FF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022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4F935-AD4B-7E31-B840-CC2C1F16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27C394-A212-0F0D-F33C-B5180F038069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2E5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A265651-6550-8B73-81EF-31C758DD3E7F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A4643-67A9-FA69-9A90-D9DE400D8E8A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3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5D6DFD58-716D-1733-CE00-8519A497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D000EA-AB82-3F0A-5399-FC2E84D6D0F2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Close and reporting processes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B73843-0145-CD10-080C-BBA3BD241FF2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Assess and evolve the tech stack and data flow to reduce system overlap, improve data quality and automate workflows.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components: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Defined month-end checklist and ownership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Consolidation procedures across subsidiaries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Review cadence and variance analysis steps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Reporting package and KPI dashboards for board and sponsors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Documentation of recurring tasks and dependencies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03DB3EE-7DD6-0CF5-F906-5C55415A1F6F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D753C-A3BF-55B9-11EA-E0FB5FD5B4DF}"/>
              </a:ext>
            </a:extLst>
          </p:cNvPr>
          <p:cNvSpPr txBox="1"/>
          <p:nvPr/>
        </p:nvSpPr>
        <p:spPr>
          <a:xfrm>
            <a:off x="9409761" y="2013097"/>
            <a:ext cx="2635847" cy="383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outline your ideal close and reporting process.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a grading system or progress tracker if needed.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Include visuals if possible (timeline or process diagram).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needed for clarity.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33B34-4B3B-444E-ADFA-F1BD768E83CD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rchitect</a:t>
            </a:r>
            <a:r>
              <a:rPr lang="en-US" sz="2400" dirty="0">
                <a:solidFill>
                  <a:schemeClr val="bg1"/>
                </a:solidFill>
              </a:rPr>
              <a:t> the finance 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8CC95-BC71-629E-8872-15B0934AED25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3347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EAD03-21CD-9896-5F91-B3360FFA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0A6C08-8BB2-7FB3-DA00-0DCEF5F8C9CF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2E5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071772A-0E7C-94C6-C8BD-3F2EE172100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EA2CA-A9CF-DFE7-F7DA-98F151BCEDE0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3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F6CB3B51-1F16-EA36-67B8-64976213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9697A4-06A9-7F6E-166B-785681AABE71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Controls and compliance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5E6B55-964C-4615-31AA-A5A80961B60A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Highlight process and policy changes that improve revenue recognition, auditability and risk management.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Control/compliance areas: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Segregation of duties and approval workflows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Revenue recognition and expense approval policies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Access and change management within systems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Documentation and retention requirements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External audit coordination and internal review cadence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846D5AC-400A-9D76-F358-7D6D0C9C8FFD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026D0-3408-AA04-0355-2A80C004C22C}"/>
              </a:ext>
            </a:extLst>
          </p:cNvPr>
          <p:cNvSpPr txBox="1"/>
          <p:nvPr/>
        </p:nvSpPr>
        <p:spPr>
          <a:xfrm>
            <a:off x="9409761" y="2013097"/>
            <a:ext cx="2635847" cy="356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summarize the dynamics that will comprise your control and compliance posture.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Keep focus on changes or risks addressed in the first 60 days.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your actual policies or control categories.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51A34-3731-A565-1663-19A75158FCBF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rchitect</a:t>
            </a:r>
            <a:r>
              <a:rPr lang="en-US" sz="2400" dirty="0">
                <a:solidFill>
                  <a:schemeClr val="bg1"/>
                </a:solidFill>
              </a:rPr>
              <a:t> the finance 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8AC52-9A06-597E-4952-4BEFDEE3D6F2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9583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421D3-EC56-A050-F0F7-E7A0605AD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19F3C8-9C4A-CA6F-C3B9-74D594970C7B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2E53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F8666A-EE2C-72BF-7FC3-2CDBC98B1E99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929BC-CC7F-DE5D-8B12-D33FD158BEA5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3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FFCD87E6-BD02-F75C-EA7F-346FACF42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9BFAE2-51BB-48E0-B92C-5400EBAD8765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Team structure and capability alignment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CB86B1-9FE0-201E-8C6E-8532926C7B65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Evolve team structure and skills to support more stringent reporting and transparency goals.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Focus areas: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Current finance org structure and reporting lines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Key role gaps and resourcing needs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Training or process ownership adjustments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Future-state team design for scalability</a:t>
            </a:r>
          </a:p>
          <a:p>
            <a:r>
              <a:rPr lang="en-US" sz="1600" dirty="0"/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617A450-A4A1-2154-BAEF-F17404F72F12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C3DEA-463F-B17A-48C0-A5AA222197E4}"/>
              </a:ext>
            </a:extLst>
          </p:cNvPr>
          <p:cNvSpPr txBox="1"/>
          <p:nvPr/>
        </p:nvSpPr>
        <p:spPr>
          <a:xfrm>
            <a:off x="9409761" y="2013097"/>
            <a:ext cx="2635847" cy="410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document team alignment and capability gaps.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actual team and capability focal points.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an org chart to highlight where needs are greatest.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presenting both current and future-state views.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92FE86-195A-773B-4DBC-3E15153A8D44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rchitect</a:t>
            </a:r>
            <a:r>
              <a:rPr lang="en-US" sz="2400" dirty="0">
                <a:solidFill>
                  <a:schemeClr val="bg1"/>
                </a:solidFill>
              </a:rPr>
              <a:t> the finance 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69445-23FC-83E3-82AF-927654816888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8062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326DE-23DF-14BC-2CD5-E78BD16BC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B97467-F1C8-3819-E05B-06929C91E5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639" y="4797972"/>
            <a:ext cx="8475860" cy="10064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[CFO Name]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[Company Name]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Presentation – [Month, Year]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DA404B-B000-F946-F00A-D312F3EE3EA8}"/>
              </a:ext>
            </a:extLst>
          </p:cNvPr>
          <p:cNvSpPr txBox="1">
            <a:spLocks/>
          </p:cNvSpPr>
          <p:nvPr/>
        </p:nvSpPr>
        <p:spPr>
          <a:xfrm>
            <a:off x="653143" y="764174"/>
            <a:ext cx="898207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How to use this deck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F68A44-FEB5-632A-8123-4616E34E30ED}"/>
              </a:ext>
            </a:extLst>
          </p:cNvPr>
          <p:cNvSpPr txBox="1">
            <a:spLocks/>
          </p:cNvSpPr>
          <p:nvPr/>
        </p:nvSpPr>
        <p:spPr>
          <a:xfrm>
            <a:off x="653143" y="1737312"/>
            <a:ext cx="9934575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a working template for presenting your 100-day plan. The presentation follows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SCALE-100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framework, which Zone &amp; Co developed to help newly-hired and existing CFOs organize their thoughts and actions in the critical 100 days following PE investment. We hope you find this template useful – and we hope you’ll make it your own. The full post-investment playbook is available 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download here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deck is pre-populated with examples to help guide your planning efforts.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only the slides that apply to your business and objectives.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Re-order the slides and create additional slides as needed.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Replace example content with your own insights, metrics and initiatives.</a:t>
            </a:r>
          </a:p>
          <a:p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Most slides include a </a:t>
            </a:r>
            <a:r>
              <a:rPr lang="en-US" sz="16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box – remove those before you finalize and deliver this presentation.</a:t>
            </a:r>
          </a:p>
          <a:p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Remember to delete this slide.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DCEC98-4274-9DC3-E078-BE6650D5E57E}"/>
              </a:ext>
            </a:extLst>
          </p:cNvPr>
          <p:cNvSpPr/>
          <p:nvPr/>
        </p:nvSpPr>
        <p:spPr>
          <a:xfrm>
            <a:off x="0" y="-2577"/>
            <a:ext cx="9526877" cy="280182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FDEA1B7-CF9D-59BF-34C4-8850CA59636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CA652-5F81-CB16-1DC4-3874209A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074C87-1474-4A01-67C1-C2AE79D2F180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287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DB39108-C303-99FD-0321-F1600FD0FA3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AE2B6-EAEF-AA07-3B13-630D113CB865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4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B2BE4CD7-988F-44D2-0BB7-00157967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BD2A07-BAEF-AF81-0CB7-CB0161AB280C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Locking down cash discipline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91E98C-ADE9-4471-68A7-2FC9E08132E3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Builds the foundation for forward visibility and capital control, with a focus on cash forecasting, liquidity management and working-capital precision.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Cash control priorities: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 13-week rolling cash forecast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Rules for cash application and variance review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Quick-win improvements in DSO, DPO and inventory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Daily or weekly cash dashboards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BF58BCC-357D-077F-00A7-B46E204E11DD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B7EB2-8431-3A89-0CD3-63BD3005B930}"/>
              </a:ext>
            </a:extLst>
          </p:cNvPr>
          <p:cNvSpPr txBox="1"/>
          <p:nvPr/>
        </p:nvSpPr>
        <p:spPr>
          <a:xfrm>
            <a:off x="9409761" y="2013097"/>
            <a:ext cx="2635847" cy="329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identify the enhancements that lead to disciplined cash management.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Focus on forecast accuracy trends before optimizing cash yield.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Build a weekly rhythm for liquidity review and variance tracking.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DEE6C-E94B-BF5D-C5DF-014C415B03C1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ock</a:t>
            </a:r>
            <a:r>
              <a:rPr lang="en-US" sz="2400" dirty="0">
                <a:solidFill>
                  <a:schemeClr val="bg1"/>
                </a:solidFill>
              </a:rPr>
              <a:t> down cash discipline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AFDB3-2604-7961-57E3-DCBAB6797143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0333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CB229-6898-C456-557F-B9C2A9771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067BB4-63E2-5837-EDC0-2289E3EB7FF9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287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BC3A5E2-63A8-5BD8-5A77-A54D4109FD00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8345E-8639-7EBD-D37A-75920E1E8437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4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D6941AA7-3512-751B-7763-7F455813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E7CD68-DD5B-230A-8B01-C1EC7700D39D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Cash flow forecasting and visibility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427047-776A-4CF2-602C-ABFA58509F8A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Detail the process and cadence dynamics needed to build a reliable cash forecasting engine that spans entities and functions.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Forecasting practices: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Frequency of updates and variance review cadence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Cash inflow and outflow categorization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Integration between forecast, actuals and board reports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Early-warning triggers for liquidity shifts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39750A9-1239-C85B-41DF-492996B3C85C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F6B378-4C71-4A82-5956-8AF5A128DCB3}"/>
              </a:ext>
            </a:extLst>
          </p:cNvPr>
          <p:cNvSpPr txBox="1"/>
          <p:nvPr/>
        </p:nvSpPr>
        <p:spPr>
          <a:xfrm>
            <a:off x="9409761" y="2013097"/>
            <a:ext cx="2635847" cy="383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outline best practices for cash flow forecast management, review and standardization.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your top priorities for operationalizing cash flow across the business.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detailing by region or entity.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3410A-FDB7-B523-7A31-00922588EF11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ock</a:t>
            </a:r>
            <a:r>
              <a:rPr lang="en-US" sz="2400" dirty="0">
                <a:solidFill>
                  <a:schemeClr val="bg1"/>
                </a:solidFill>
              </a:rPr>
              <a:t> down cash discipline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CEAA4-6869-F78A-0E28-DBA50BD2A633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12394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4F6DB-D5DE-BDC9-6E91-A8E5BFBB2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DF2976-6DB7-8BA4-4672-4F728741F648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287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4677930-BC7C-DF49-5CB1-EEA45E8590EF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9C07C-8FAE-1FC2-E2E3-BF6D425FDC46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4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5A1561D-648E-2764-EF9A-6A02323F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A6E40C7-AF23-092E-3D6E-FAA525016394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Working capital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managment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8D1C1C-2A16-94E6-92CD-5DB919BA4E1A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Highlight the working capital levers that are under review as a means of improving liquidity and operational efficiency.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capital dynamics: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Days sales outstanding (DSO) and collections process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Days payable outstanding (DPO) and vendor terms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Inventory turns and demand variability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Cash conversion cycle trends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9A6EA6E-0CB4-E948-6CA5-627FFB857067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31A27-B1A5-2971-3470-DB22D5C4ECE1}"/>
              </a:ext>
            </a:extLst>
          </p:cNvPr>
          <p:cNvSpPr txBox="1"/>
          <p:nvPr/>
        </p:nvSpPr>
        <p:spPr>
          <a:xfrm>
            <a:off x="9409761" y="2013097"/>
            <a:ext cx="2635847" cy="383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summarize the elements of working capital management you’ll review.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company-specific dynamics.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visuals to highlight how shortfalls and process gaps can impact liquidity and efficiency.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to multiple slides if needed.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CC759-19F3-6D49-79BD-780149B79104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ock</a:t>
            </a:r>
            <a:r>
              <a:rPr lang="en-US" sz="2400" dirty="0">
                <a:solidFill>
                  <a:schemeClr val="bg1"/>
                </a:solidFill>
              </a:rPr>
              <a:t> down cash discipline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D282DF-F275-5D50-012B-79132FCA46B9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0409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20ACC-E9B2-8666-E68F-C58A71C5D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32D0E5-2557-2DC8-9562-7FADE95DEB32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287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D8E384-95B7-E3DB-AE3F-072C7F8D21F5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30A3A-83C4-ECBD-A573-983255162B86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4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01ED2C0D-E162-9C53-4072-A5306F5A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C9E9CA-EE29-8DCC-CCAA-FFC4AEA9907E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Treasury operations and controls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B7731-BF97-8270-3CA1-A8DCFE8C1A77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Evolve treasury operations and control mechanisms to safeguard liquidity and mitigate financial risk.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Treasury controls: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Bank account structure and signatory matrix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Payment approval and release workflows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Investment or sweep account policies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Cash pooling and intercompany transfers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Exposure monitoring for interest rate or FX risk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13CA865-9A22-9994-03AB-ADBDF9806CEB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C37AB-7EFC-49F1-1262-9454A4622DA4}"/>
              </a:ext>
            </a:extLst>
          </p:cNvPr>
          <p:cNvSpPr txBox="1"/>
          <p:nvPr/>
        </p:nvSpPr>
        <p:spPr>
          <a:xfrm>
            <a:off x="9409761" y="2013097"/>
            <a:ext cx="2635847" cy="329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list any treasury management or control processes you’ll review or redesign.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needed.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your company’s treasury practices.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BD5C3-9927-BC5F-0942-307A7483BF98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ock</a:t>
            </a:r>
            <a:r>
              <a:rPr lang="en-US" sz="2400" dirty="0">
                <a:solidFill>
                  <a:schemeClr val="bg1"/>
                </a:solidFill>
              </a:rPr>
              <a:t> down cash discipline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0406A-817B-E0DC-8363-E1A902E1FE26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8233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AA3C3-F24C-AF45-9154-19FCD1277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1A5BF0-B6E4-615A-5272-0E9277E5754B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287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CC73A04-D264-352F-05BC-B498EB1955B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01C6B-AE37-8B3C-D3AE-EA764D2E35B1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4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3C12264-03D2-36D7-BB2A-83C0D946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360355" y="1288027"/>
            <a:ext cx="2923377" cy="22727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859059-BC9D-9F79-C84B-765EA9A258A2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Forecast-to-actual tracking framework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FA87E1-7D40-FD53-03CB-52AFD69F4B92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 a process to monitor forecast accuracy and liquidity performance and a framework for review and accountability.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Metrics to monitor: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Forecast variance tracking process and review cadence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Method for reconciling forecast to actual results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Metrics used to evaluate cash conversion and liquidity position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Reporting structure for visibility across subsidiaries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Target accuracy thresholds for forecasts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44943D1-78C6-DC32-9AFD-674536DEE846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C2E31-DB09-6BF3-A4E3-4BF238147D27}"/>
              </a:ext>
            </a:extLst>
          </p:cNvPr>
          <p:cNvSpPr txBox="1"/>
          <p:nvPr/>
        </p:nvSpPr>
        <p:spPr>
          <a:xfrm>
            <a:off x="9409761" y="2013097"/>
            <a:ext cx="2635847" cy="302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describe how you’ll measure forecast accuracy and maintain accountability during the first 100 days.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including metric definitions or visuals.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3F802-89BE-F261-1882-363ED24DAC6F}"/>
              </a:ext>
            </a:extLst>
          </p:cNvPr>
          <p:cNvSpPr txBox="1"/>
          <p:nvPr/>
        </p:nvSpPr>
        <p:spPr>
          <a:xfrm>
            <a:off x="193692" y="3427710"/>
            <a:ext cx="159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ock</a:t>
            </a:r>
            <a:r>
              <a:rPr lang="en-US" sz="2400" dirty="0">
                <a:solidFill>
                  <a:schemeClr val="bg1"/>
                </a:solidFill>
              </a:rPr>
              <a:t> down cash discipline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8BF6C-24F6-F738-7DE0-CC60050625CC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14407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025E7-D9F8-5EB0-C300-7D39F35A6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CDDA42-2453-0539-20AD-4787E83BCADE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8A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A388360-8E92-3A84-E039-25869F3C67D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EE72C-7CF0-3D45-4FCB-9E70B933D367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5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B8D9353E-00F8-BF6D-7C1F-8E116048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4622" y="1638307"/>
            <a:ext cx="2223857" cy="17289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0F59E4-BF02-1E4C-ABF4-4C5B74C9D2B1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Engineering the growth model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6FFA87-6485-0438-941D-085240157208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 out the financial foundation to support strategic growth planning, robust scenario modeling and scalable value creation.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Growth priorities: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Link revenue and cost drivers to value-creation metrics.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Model hiring and investment pacing tied to liquidity outlook.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Develop base, upside and downside scenarios.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Define new leading indicators that drive investor confidence.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44D5920-9BF3-5F97-ED2C-EC40E4DFC829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B921E-9B4F-6416-CC4B-2B9DB3984606}"/>
              </a:ext>
            </a:extLst>
          </p:cNvPr>
          <p:cNvSpPr txBox="1"/>
          <p:nvPr/>
        </p:nvSpPr>
        <p:spPr>
          <a:xfrm>
            <a:off x="9409761" y="2013097"/>
            <a:ext cx="2635847" cy="464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connect your operational foundation to growth modeling and strategic planning.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Connect revenue and cost drivers to the investment thesis.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 investment and hiring scenarios against your liquidity outlook.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Focus on leading indicators that demonstrate growth readiness.</a:t>
            </a:r>
          </a:p>
          <a:p>
            <a:pPr>
              <a:lnSpc>
                <a:spcPct val="125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70225-5DDE-1276-026E-9CE44DE7304E}"/>
              </a:ext>
            </a:extLst>
          </p:cNvPr>
          <p:cNvSpPr txBox="1"/>
          <p:nvPr/>
        </p:nvSpPr>
        <p:spPr>
          <a:xfrm>
            <a:off x="193692" y="3427710"/>
            <a:ext cx="159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ngineer</a:t>
            </a:r>
            <a:r>
              <a:rPr lang="en-US" sz="2400" dirty="0">
                <a:solidFill>
                  <a:schemeClr val="bg1"/>
                </a:solidFill>
              </a:rPr>
              <a:t> the growth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FC2DA-030E-6E7D-DBA5-634E611C9FF9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25252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07C4D-7E23-C81F-F258-87B73130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7BB4D7-E7CD-F96F-BF05-2AAC1515A669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8A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E20756-DC90-4A47-2D84-3887A4E44BD2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5E958-1C0E-2629-C993-5AB5F1666A77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5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BDE740F4-E892-8857-9BD7-88F91E01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4622" y="1638307"/>
            <a:ext cx="2223857" cy="17289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EC8BAB-4761-16E2-3AD0-CF80AA257142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Scenario modeling and assumptions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013A64-E133-61A5-D648-A84A7BA2107A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Define the next-level financial modeling scenarios and assumptions needed to support sound growth and planning decisions.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Modeling elements: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Base, upside and conservative revenue models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Expense scaling and headcount impact by scenario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Sensitivity analysis for major cost drivers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Unit economics and margin thresholds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Assumptions for pricing, churn or pipeline conversion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7BFB8B4-A35B-BB6D-0DBC-1668081E8012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528D1-1471-2C55-5A5E-FE2A7566B3CA}"/>
              </a:ext>
            </a:extLst>
          </p:cNvPr>
          <p:cNvSpPr txBox="1"/>
          <p:nvPr/>
        </p:nvSpPr>
        <p:spPr>
          <a:xfrm>
            <a:off x="9409761" y="2013097"/>
            <a:ext cx="2635847" cy="356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define your modeling structure and the assumptions that will guide future planning.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Include scenario visuals or tables where possible.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scenarios require detail.</a:t>
            </a:r>
          </a:p>
          <a:p>
            <a:pPr>
              <a:lnSpc>
                <a:spcPct val="125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0DDC1-4B63-9AA6-616E-C6525CDCEBB1}"/>
              </a:ext>
            </a:extLst>
          </p:cNvPr>
          <p:cNvSpPr txBox="1"/>
          <p:nvPr/>
        </p:nvSpPr>
        <p:spPr>
          <a:xfrm>
            <a:off x="193692" y="3427710"/>
            <a:ext cx="159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ngineer</a:t>
            </a:r>
            <a:r>
              <a:rPr lang="en-US" sz="2400" dirty="0">
                <a:solidFill>
                  <a:schemeClr val="bg1"/>
                </a:solidFill>
              </a:rPr>
              <a:t> the growth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E96AD-6A0F-FACB-FFBC-7966B094B7AC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26329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DA38D-72C6-24E9-05FC-3029E601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D0F86A-E889-C6EB-E87E-D9E0D911AF03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8A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34D1E3-02AB-5484-E6B1-5CE247A48C08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0C202-D0CD-0E7E-13FA-D9E8F06D5786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5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1886CEC0-4F49-B04D-C849-F61C251B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4622" y="1638307"/>
            <a:ext cx="2223857" cy="17289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9E9CC1-2FF9-DEF9-5157-77423C5B43F7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Investment and resource 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1EF420-5759-D0DA-9817-E66957BCE8DC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Outline the funding priorities and resource plans that will support the company’s growth objectives.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Planning areas: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Staffing or hiring requirements by function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Planned capital investments by category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System or automation investments under consideration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ROI and payback timeline assumptions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Dependencies requiring sponsor or board approval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69A5823-E0E7-A077-9F99-D23C4CB035FC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3A351-65AB-DDDC-9AC6-15A7E23EE5CB}"/>
              </a:ext>
            </a:extLst>
          </p:cNvPr>
          <p:cNvSpPr txBox="1"/>
          <p:nvPr/>
        </p:nvSpPr>
        <p:spPr>
          <a:xfrm>
            <a:off x="9409761" y="2013097"/>
            <a:ext cx="2635847" cy="302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outline your investment needs and sequencing.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Prioritize investments that align with the thesis.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needed.</a:t>
            </a:r>
          </a:p>
          <a:p>
            <a:pPr>
              <a:lnSpc>
                <a:spcPct val="125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44EBD-729A-81BD-BD36-F28B130872F6}"/>
              </a:ext>
            </a:extLst>
          </p:cNvPr>
          <p:cNvSpPr txBox="1"/>
          <p:nvPr/>
        </p:nvSpPr>
        <p:spPr>
          <a:xfrm>
            <a:off x="193692" y="3427710"/>
            <a:ext cx="159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ngineer</a:t>
            </a:r>
            <a:r>
              <a:rPr lang="en-US" sz="2400" dirty="0">
                <a:solidFill>
                  <a:schemeClr val="bg1"/>
                </a:solidFill>
              </a:rPr>
              <a:t> the growth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C60AE-0492-25A7-A5BB-11CE6209B6B5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2267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BCC54-13C2-501A-3E9F-33F97F5CC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493013-D3FE-3989-59EB-347BAFFB4930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8A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F36F84B-978B-2080-2FD9-E00C297A6A22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3A323-65DB-AA32-7301-C69D6D6FF8D5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5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FBA5D18-D5C0-E3D4-AAF0-DD2FB371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4622" y="1638307"/>
            <a:ext cx="2223857" cy="17289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15466C-0C89-98AA-59C3-FB1F0A15AA61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Operational and performance KPIs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974D8D-EAB4-C2AD-4B9B-5A5C8164555B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Define how KPIs will be established and used to connect operational execution to growth objectives.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Focus areas: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Core financial KPIs to guide growth (revenue, margin, cash conversion)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Operational KPIs aligned with forecast accuracy and delivery efficiency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Leading indicators of demand or retention trends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Planned cadence and structure for KPI review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13C09AD-F939-3DCF-9E9D-3C1B298E9B15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CF969-4D7A-223A-2711-69780075BF29}"/>
              </a:ext>
            </a:extLst>
          </p:cNvPr>
          <p:cNvSpPr txBox="1"/>
          <p:nvPr/>
        </p:nvSpPr>
        <p:spPr>
          <a:xfrm>
            <a:off x="9409761" y="2013097"/>
            <a:ext cx="2635847" cy="410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define the metrics and cadence that indicate growth readiness.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your organization’s metrics and review intervals.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Focus on KPIs that are clear and measurable.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presenting by function.</a:t>
            </a:r>
          </a:p>
          <a:p>
            <a:pPr>
              <a:lnSpc>
                <a:spcPct val="125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A0F06-DA1D-19F8-0413-0B81FD87063C}"/>
              </a:ext>
            </a:extLst>
          </p:cNvPr>
          <p:cNvSpPr txBox="1"/>
          <p:nvPr/>
        </p:nvSpPr>
        <p:spPr>
          <a:xfrm>
            <a:off x="193692" y="3427710"/>
            <a:ext cx="159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ngineer</a:t>
            </a:r>
            <a:r>
              <a:rPr lang="en-US" sz="2400" dirty="0">
                <a:solidFill>
                  <a:schemeClr val="bg1"/>
                </a:solidFill>
              </a:rPr>
              <a:t> the growth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D3783-31DE-7073-E76B-E80628ECBE16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38792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5286-7482-1DDC-FBA5-6EB1D86A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669DE0-B8D2-E9A9-28AC-C96BCA5A55E1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8A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4406D2-1D90-C974-98AC-9737068537A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2CA21-E706-4B92-94A3-1978C1C8C4FE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5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42528DD-4F59-F281-BC51-6E572EE2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4622" y="1638307"/>
            <a:ext cx="2223857" cy="17289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4F217-6650-73D6-665E-92A9B60DAD76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Value-creation milestones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122DDE-8897-6EAD-4F2A-7011FBCDBF63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Establish growth priorities across near-, medium- and long-term horizons to align financial and operational plans with investor value creation.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Milestone categories: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Near-term objectives to establish traction within the first 100 days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Medium-term initiatives to accelerate revenue or margin expansion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Long-term priorities to prepare for scale or exit readiness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B674962-AA76-4EC5-8E35-2530D90BE2B0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C39FD-8ABB-40EB-6A13-3DB6CD42F16B}"/>
              </a:ext>
            </a:extLst>
          </p:cNvPr>
          <p:cNvSpPr txBox="1"/>
          <p:nvPr/>
        </p:nvSpPr>
        <p:spPr>
          <a:xfrm>
            <a:off x="9409761" y="2013097"/>
            <a:ext cx="2635847" cy="356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outline milestones that demonstrate progress toward investor value creation.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 milestones visually with a simple timeline or table.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 this content to multiple slides if needed.</a:t>
            </a:r>
          </a:p>
          <a:p>
            <a:pPr>
              <a:lnSpc>
                <a:spcPct val="125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89A29-56C9-44EA-21A0-046EADDCEE16}"/>
              </a:ext>
            </a:extLst>
          </p:cNvPr>
          <p:cNvSpPr txBox="1"/>
          <p:nvPr/>
        </p:nvSpPr>
        <p:spPr>
          <a:xfrm>
            <a:off x="193692" y="3427710"/>
            <a:ext cx="159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err="1">
                <a:solidFill>
                  <a:schemeClr val="bg1"/>
                </a:solidFill>
              </a:rPr>
              <a:t>ngineer</a:t>
            </a:r>
            <a:r>
              <a:rPr lang="en-US" sz="2400" dirty="0">
                <a:solidFill>
                  <a:schemeClr val="bg1"/>
                </a:solidFill>
              </a:rPr>
              <a:t> the growth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85870-96E2-D0AF-3CDC-19AD587A23CB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3879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EA72-69BC-5206-2A41-8E8DB513A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240FDC-DF57-8BCC-36F3-57967ECB23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639" y="4797972"/>
            <a:ext cx="8475860" cy="10064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[CFO Name]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[Company Name]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Presentation – [Month, Year]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74F5C-009D-B685-E7DA-B8BC2D9F7225}"/>
              </a:ext>
            </a:extLst>
          </p:cNvPr>
          <p:cNvSpPr txBox="1">
            <a:spLocks/>
          </p:cNvSpPr>
          <p:nvPr/>
        </p:nvSpPr>
        <p:spPr>
          <a:xfrm>
            <a:off x="653143" y="363280"/>
            <a:ext cx="898207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Our 100-day mission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5CBD48-5572-FBFA-160D-22EA9C27BBE3}"/>
              </a:ext>
            </a:extLst>
          </p:cNvPr>
          <p:cNvSpPr txBox="1">
            <a:spLocks/>
          </p:cNvSpPr>
          <p:nvPr/>
        </p:nvSpPr>
        <p:spPr>
          <a:xfrm>
            <a:off x="653143" y="1723799"/>
            <a:ext cx="9934575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Establish control of our financial core.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Build trust through transparency and consistent reporting.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Demonstrate early traction on our value-creation priorities.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Align our leadership team around the levers that matter most.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Focus areas: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Establish control of our financial core.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Build trust through transparency and consistent reporting.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Demonstrate early traction on our value-creation priorities.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Align our leadership team around the levers that matter most.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E75E8-E938-60A2-A235-D7C38CE49BC3}"/>
              </a:ext>
            </a:extLst>
          </p:cNvPr>
          <p:cNvSpPr/>
          <p:nvPr/>
        </p:nvSpPr>
        <p:spPr>
          <a:xfrm>
            <a:off x="0" y="-2577"/>
            <a:ext cx="9526877" cy="280182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1191DA-C1AB-581F-9BF2-454871A103D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1E963F3-8914-1144-802A-CB663F4E89FA}"/>
              </a:ext>
            </a:extLst>
          </p:cNvPr>
          <p:cNvSpPr/>
          <p:nvPr/>
        </p:nvSpPr>
        <p:spPr>
          <a:xfrm>
            <a:off x="9301656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C2952-8A9D-8DF5-A058-623C8D57112F}"/>
              </a:ext>
            </a:extLst>
          </p:cNvPr>
          <p:cNvSpPr txBox="1"/>
          <p:nvPr/>
        </p:nvSpPr>
        <p:spPr>
          <a:xfrm>
            <a:off x="9414266" y="2013097"/>
            <a:ext cx="2588241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set the tone and focus for your first 100 days. It should read like your headline statement of intent.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3–4 priorities tied to the investment thesis.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Speak to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rather than activities.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with strong verbs (Build, Drive, Strengthen, Deliver).</a:t>
            </a:r>
          </a:p>
        </p:txBody>
      </p:sp>
    </p:spTree>
    <p:extLst>
      <p:ext uri="{BB962C8B-B14F-4D97-AF65-F5344CB8AC3E}">
        <p14:creationId xmlns:p14="http://schemas.microsoft.com/office/powerpoint/2010/main" val="266512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675AC-0217-AF98-E20A-AE5FF118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468BBA-109B-1584-9E18-C6F3453811F5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73DE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9A62D71-18F3-5CA4-1EC5-D55ACFDD6B1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23204-C3A2-C38E-4B46-D525FA811291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100 DAYS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71116E1B-C00D-0CE0-8584-DAF5CF81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5" r="1765"/>
          <a:stretch/>
        </p:blipFill>
        <p:spPr>
          <a:xfrm>
            <a:off x="-500021" y="1439694"/>
            <a:ext cx="3225233" cy="25074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CB0264-E23D-8927-B423-7A92FA34B1DE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Our first 100 days: summary and alignment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854AA0-0D3D-7404-90F1-31AF321A78A4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Summarize the most important elements of the 100-day plan as a means of establishing alignment, structure and visibility across finance and operations.</a:t>
            </a: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Key outcomes of this plan: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Shared understanding of financial goals and investor priorities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Clear visibility into systems, controls and reporting cadence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Defined cash and forecasting discipline to strengthen liquidity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 scalable framework for growth and value creation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4524BB0-5A1D-6CE6-1982-F47BAD3ADE03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A4720-4A16-7D22-C951-1AECA4316866}"/>
              </a:ext>
            </a:extLst>
          </p:cNvPr>
          <p:cNvSpPr txBox="1"/>
          <p:nvPr/>
        </p:nvSpPr>
        <p:spPr>
          <a:xfrm>
            <a:off x="9409761" y="2013097"/>
            <a:ext cx="2635847" cy="356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close the presentation and foster alignment on your 100-day plan.</a:t>
            </a:r>
          </a:p>
          <a:p>
            <a:pPr>
              <a:lnSpc>
                <a:spcPct val="125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Keep this slide concise and confident.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your priorities and plan focal points.</a:t>
            </a:r>
          </a:p>
          <a:p>
            <a:pPr>
              <a:lnSpc>
                <a:spcPct val="125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E451-A317-9A4F-B9B6-4F551DB8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29B3F5-89E4-8279-AF3D-CB2471919D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639" y="4797972"/>
            <a:ext cx="8475860" cy="10064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[CFO Name]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[Company Name]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Presentation – [Month, Year]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E9CF3-E9ED-484D-4DBE-DBDE96E7237E}"/>
              </a:ext>
            </a:extLst>
          </p:cNvPr>
          <p:cNvSpPr/>
          <p:nvPr/>
        </p:nvSpPr>
        <p:spPr>
          <a:xfrm>
            <a:off x="0" y="-2577"/>
            <a:ext cx="9526877" cy="280182"/>
          </a:xfrm>
          <a:prstGeom prst="rect">
            <a:avLst/>
          </a:prstGeom>
          <a:solidFill>
            <a:srgbClr val="173B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554200B-ABEB-2551-E081-BA77C8886F0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6EBA1-A6ED-112C-89FC-BDD9B5EC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26124" y="856178"/>
            <a:ext cx="12206232" cy="58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8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91BB2-2AAA-9981-F10A-4C46AD17E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1D252-75A5-DDA0-B069-69867E558FAF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E22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D413BDD-D864-DF26-2107-F136ED9A358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CDD32-1327-79C1-2752-A4E145D67495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E6685-4059-EB47-4B1C-79424F5ADF2A}"/>
              </a:ext>
            </a:extLst>
          </p:cNvPr>
          <p:cNvSpPr txBox="1"/>
          <p:nvPr/>
        </p:nvSpPr>
        <p:spPr>
          <a:xfrm>
            <a:off x="193692" y="3427710"/>
            <a:ext cx="14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et the operating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AD5CC-E324-D8C8-EC42-B3541E101057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6" name="Picture Placeholder 7" descr="A blue and white pie chart&#10;&#10;AI-generated content may be incorrect.">
            <a:extLst>
              <a:ext uri="{FF2B5EF4-FFF2-40B4-BE49-F238E27FC236}">
                <a16:creationId xmlns:a16="http://schemas.microsoft.com/office/drawing/2014/main" id="{B5A4140F-A887-1682-EB15-4A7FE47F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" r="1786"/>
          <a:stretch>
            <a:fillRect/>
          </a:stretch>
        </p:blipFill>
        <p:spPr>
          <a:xfrm>
            <a:off x="-499992" y="1356503"/>
            <a:ext cx="3022475" cy="2349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5C3BDA-8836-14EB-F41B-BB4E78D38ABF}"/>
              </a:ext>
            </a:extLst>
          </p:cNvPr>
          <p:cNvSpPr txBox="1">
            <a:spLocks/>
          </p:cNvSpPr>
          <p:nvPr/>
        </p:nvSpPr>
        <p:spPr>
          <a:xfrm>
            <a:off x="2252217" y="363280"/>
            <a:ext cx="898207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Setting our operating mandate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842374-21B7-A954-DA03-9A71876F66B0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9733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Define the CFO’s charter and detail how finance will drive the value creation thesis.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Alignment priorities: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Translate investor expectations into 3–5 measurable outcomes.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Build consensus with CEO, sponsor and leadership on what success looks like.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Establish early communication rhythm with the board to set tone and trust.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Identify which levers (margin, growth, working capital) were priced into the deal.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0ED85DA-746C-4F4F-5BCB-1018C287ED10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E896E-AE2C-D195-001E-F776CFE81F51}"/>
              </a:ext>
            </a:extLst>
          </p:cNvPr>
          <p:cNvSpPr txBox="1"/>
          <p:nvPr/>
        </p:nvSpPr>
        <p:spPr>
          <a:xfrm>
            <a:off x="9409762" y="2013097"/>
            <a:ext cx="2592746" cy="383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show how you’ll define success and authority in your role from day one.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with clarity and restate the deal thesis in financial terms.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Prioritize visibility before improvement.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 credibility as the first deliverable.</a:t>
            </a:r>
          </a:p>
        </p:txBody>
      </p:sp>
    </p:spTree>
    <p:extLst>
      <p:ext uri="{BB962C8B-B14F-4D97-AF65-F5344CB8AC3E}">
        <p14:creationId xmlns:p14="http://schemas.microsoft.com/office/powerpoint/2010/main" val="316432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AFA02-E3F6-5993-99CE-620EA445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F3012B-F73A-1659-071C-A0047C9B01E0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E22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F70FE77-DEE2-F0DB-E786-8CB0FCA06DBF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59727-3561-D5FA-DF11-CAD611D07A20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13D93-C243-8125-59B4-79D1C69AB9D1}"/>
              </a:ext>
            </a:extLst>
          </p:cNvPr>
          <p:cNvSpPr txBox="1"/>
          <p:nvPr/>
        </p:nvSpPr>
        <p:spPr>
          <a:xfrm>
            <a:off x="193692" y="3427710"/>
            <a:ext cx="14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et the operating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5598A-A41D-7CE6-18B0-27778D2A3306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6" name="Picture Placeholder 7" descr="A blue and white pie chart&#10;&#10;AI-generated content may be incorrect.">
            <a:extLst>
              <a:ext uri="{FF2B5EF4-FFF2-40B4-BE49-F238E27FC236}">
                <a16:creationId xmlns:a16="http://schemas.microsoft.com/office/drawing/2014/main" id="{38951CCD-78BA-FD54-ADAF-08FC7A6C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" r="1786"/>
          <a:stretch>
            <a:fillRect/>
          </a:stretch>
        </p:blipFill>
        <p:spPr>
          <a:xfrm>
            <a:off x="-499992" y="1356503"/>
            <a:ext cx="3022475" cy="2349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39E990-AD41-2AD8-3EB2-C24ECC044E79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Key expectations from investors, leadership and finance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A5A21B-C233-AD8B-A613-1F5141068464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Outline priorities learned from sponsors, leadership and the finance team. 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From investors (PE sponsors):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Establish disciplined reporting and cash management within 30 days.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From company leadership: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Strengthen cross-functional collaboration on forecasting and reporting.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From the finance organization: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Simplify close processes and improve intercompany accuracy.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A1C9421-9474-3BB5-24DC-0A143D49C675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FA8C5-FA66-8CFE-1605-5DCEB45C81BF}"/>
              </a:ext>
            </a:extLst>
          </p:cNvPr>
          <p:cNvSpPr txBox="1"/>
          <p:nvPr/>
        </p:nvSpPr>
        <p:spPr>
          <a:xfrm>
            <a:off x="9409761" y="2013097"/>
            <a:ext cx="2635847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present what you’ve learned from early stakeholder conversations.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above with specifics from investor/internal conversations or the PE thesis.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Whenever possible, make expectations measurable and specific.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to multiple slides if needed.</a:t>
            </a:r>
          </a:p>
        </p:txBody>
      </p:sp>
    </p:spTree>
    <p:extLst>
      <p:ext uri="{BB962C8B-B14F-4D97-AF65-F5344CB8AC3E}">
        <p14:creationId xmlns:p14="http://schemas.microsoft.com/office/powerpoint/2010/main" val="369724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77C6D-BD9C-852D-336C-314079DA8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0850F9-00BE-CA89-939A-AE1E0AD14D56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E22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F4724A-CB8E-85C1-B80E-D65760479E2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0D175-8061-4874-AF00-D0F5EDD6F54E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67576-130B-203E-0A86-EFBCE53A60E7}"/>
              </a:ext>
            </a:extLst>
          </p:cNvPr>
          <p:cNvSpPr txBox="1"/>
          <p:nvPr/>
        </p:nvSpPr>
        <p:spPr>
          <a:xfrm>
            <a:off x="193692" y="3427710"/>
            <a:ext cx="14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et the operating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B314D-B353-81F3-8ECB-77C02A6B3C7C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6" name="Picture Placeholder 7" descr="A blue and white pie chart&#10;&#10;AI-generated content may be incorrect.">
            <a:extLst>
              <a:ext uri="{FF2B5EF4-FFF2-40B4-BE49-F238E27FC236}">
                <a16:creationId xmlns:a16="http://schemas.microsoft.com/office/drawing/2014/main" id="{7E5E90AC-48D0-05BB-1BDB-B772D54E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" r="1786"/>
          <a:stretch>
            <a:fillRect/>
          </a:stretch>
        </p:blipFill>
        <p:spPr>
          <a:xfrm>
            <a:off x="-499992" y="1356503"/>
            <a:ext cx="3022475" cy="2349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1AC02D-41F3-6262-F113-D0B6FFCBBBA1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Defining success for our first 100 days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9564BF-C159-9142-B74C-826F57A0DAAA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Communicate financial objectives for the initial 100 days and validate that PE sponsors, board and fellow executives are aligned.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day 100, we’ll have: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Delivered our first investor-ready reporting package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Completed baseline cash and margin diagnostics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Established a repeatable forecasting rhythm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Built alignment on the next stage of our value-creation plan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46F4717-D530-0CAF-87A7-B86E0926DC46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30CAE-971A-11D6-42D5-9328ACA93A53}"/>
              </a:ext>
            </a:extLst>
          </p:cNvPr>
          <p:cNvSpPr txBox="1"/>
          <p:nvPr/>
        </p:nvSpPr>
        <p:spPr>
          <a:xfrm>
            <a:off x="9409761" y="2013097"/>
            <a:ext cx="2635847" cy="410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establish your measurable success outcomes for the 100-day window. 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 bullets with 3–4 tangible outcomes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metrics if possible (e.g., “Forecast accuracy within ±5%,” “Monthly close reduced to 6 days”).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before/after scenarios or progress markers as needed.</a:t>
            </a:r>
          </a:p>
        </p:txBody>
      </p:sp>
    </p:spTree>
    <p:extLst>
      <p:ext uri="{BB962C8B-B14F-4D97-AF65-F5344CB8AC3E}">
        <p14:creationId xmlns:p14="http://schemas.microsoft.com/office/powerpoint/2010/main" val="188006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EA4A2-2035-4002-C5E3-1F1F71AA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FE0AB7-0A32-D83F-05E1-3B70AA66018B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E22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9870488-21AB-5726-C8AD-91DB27FA908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6008D-0BAD-1382-C0F1-2E1720C8BA7C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E65D8-1235-341A-4D67-2FE845F030ED}"/>
              </a:ext>
            </a:extLst>
          </p:cNvPr>
          <p:cNvSpPr txBox="1"/>
          <p:nvPr/>
        </p:nvSpPr>
        <p:spPr>
          <a:xfrm>
            <a:off x="193692" y="3427710"/>
            <a:ext cx="14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et the operating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CA479-DDA8-EE0E-B76E-6FF161252C86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6" name="Picture Placeholder 7" descr="A blue and white pie chart&#10;&#10;AI-generated content may be incorrect.">
            <a:extLst>
              <a:ext uri="{FF2B5EF4-FFF2-40B4-BE49-F238E27FC236}">
                <a16:creationId xmlns:a16="http://schemas.microsoft.com/office/drawing/2014/main" id="{FF2F0792-2654-7799-6423-EF251198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" r="1786"/>
          <a:stretch>
            <a:fillRect/>
          </a:stretch>
        </p:blipFill>
        <p:spPr>
          <a:xfrm>
            <a:off x="-499992" y="1356503"/>
            <a:ext cx="3022475" cy="2349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679634A-035C-A085-5E88-63226C8EFE13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Our immediate priorities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34C895-C2DC-D5A1-AA20-EA2029857FAD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Highlight your most urgent actions – those that mitigate the organization’s biggest risks or unlock the most significant opportunities.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 priorities (Days 1-30):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Confirm investment thesis details and key assumptions.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Establish cadence with CEO and sponsor partners.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Review existing cash controls and forecast model.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Identify top five reporting or visibility gaps.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1603508-2682-F9F7-98B3-133A06779BD6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DD7A8-A154-1595-803D-D5D4FBF8A929}"/>
              </a:ext>
            </a:extLst>
          </p:cNvPr>
          <p:cNvSpPr txBox="1"/>
          <p:nvPr/>
        </p:nvSpPr>
        <p:spPr>
          <a:xfrm>
            <a:off x="9409761" y="2013097"/>
            <a:ext cx="2635847" cy="383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highlight actions that demonstrate immediate control.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real priorities or deliverables once you finalize the plan.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Frame priorities as outcomes that are aligned with the thesis. Break up priorities into individual slides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09562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0EBE-F97B-0D12-41A9-85897D7F5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7299FD-606D-560B-6762-8F6D98504DA0}"/>
              </a:ext>
            </a:extLst>
          </p:cNvPr>
          <p:cNvSpPr/>
          <p:nvPr/>
        </p:nvSpPr>
        <p:spPr>
          <a:xfrm>
            <a:off x="0" y="-2578"/>
            <a:ext cx="1792765" cy="6860577"/>
          </a:xfrm>
          <a:prstGeom prst="rect">
            <a:avLst/>
          </a:prstGeom>
          <a:solidFill>
            <a:srgbClr val="0E22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C7E44-1C1F-6DB2-A104-4F1104DE2AB7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95B9C-C43B-1FAF-CA73-73396DA9F4BE}"/>
              </a:ext>
            </a:extLst>
          </p:cNvPr>
          <p:cNvSpPr txBox="1"/>
          <p:nvPr/>
        </p:nvSpPr>
        <p:spPr>
          <a:xfrm>
            <a:off x="117116" y="139637"/>
            <a:ext cx="15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PILLAR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07646-C368-B2C0-9CC1-FB3EEFF7C0A6}"/>
              </a:ext>
            </a:extLst>
          </p:cNvPr>
          <p:cNvSpPr txBox="1"/>
          <p:nvPr/>
        </p:nvSpPr>
        <p:spPr>
          <a:xfrm>
            <a:off x="193692" y="3427710"/>
            <a:ext cx="14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et the operating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084F6-7980-0990-1712-E6326961F4E6}"/>
              </a:ext>
            </a:extLst>
          </p:cNvPr>
          <p:cNvSpPr txBox="1"/>
          <p:nvPr/>
        </p:nvSpPr>
        <p:spPr>
          <a:xfrm>
            <a:off x="146391" y="3211661"/>
            <a:ext cx="62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6" name="Picture Placeholder 7" descr="A blue and white pie chart&#10;&#10;AI-generated content may be incorrect.">
            <a:extLst>
              <a:ext uri="{FF2B5EF4-FFF2-40B4-BE49-F238E27FC236}">
                <a16:creationId xmlns:a16="http://schemas.microsoft.com/office/drawing/2014/main" id="{788D5069-6A76-9030-F473-F431A1B7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" r="1786"/>
          <a:stretch>
            <a:fillRect/>
          </a:stretch>
        </p:blipFill>
        <p:spPr>
          <a:xfrm>
            <a:off x="-499992" y="1356503"/>
            <a:ext cx="3022475" cy="2349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12188B-BFE5-1762-5D71-39E589D34637}"/>
              </a:ext>
            </a:extLst>
          </p:cNvPr>
          <p:cNvSpPr txBox="1">
            <a:spLocks/>
          </p:cNvSpPr>
          <p:nvPr/>
        </p:nvSpPr>
        <p:spPr>
          <a:xfrm>
            <a:off x="2252218" y="363280"/>
            <a:ext cx="81124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Key risks and dependencies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CC9865-8937-1ABD-D463-DBF4FD12A2F6}"/>
              </a:ext>
            </a:extLst>
          </p:cNvPr>
          <p:cNvSpPr txBox="1">
            <a:spLocks/>
          </p:cNvSpPr>
          <p:nvPr/>
        </p:nvSpPr>
        <p:spPr>
          <a:xfrm>
            <a:off x="2252218" y="1723799"/>
            <a:ext cx="6814154" cy="487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Demonstrate an understanding of the issues that can threaten success and the resources you need to mitigate them.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Misalignment on success criteria between sponsors and leadership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Competing priorities across business units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dependencies: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Timely data access from accounting and operations teams.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 Agreement on KPI definitions and reporting cadence.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1E4AFA6-87ED-FB1E-56E0-F8007F0C3506}"/>
              </a:ext>
            </a:extLst>
          </p:cNvPr>
          <p:cNvSpPr/>
          <p:nvPr/>
        </p:nvSpPr>
        <p:spPr>
          <a:xfrm>
            <a:off x="9301655" y="1801091"/>
            <a:ext cx="2776936" cy="4505116"/>
          </a:xfrm>
          <a:prstGeom prst="roundRect">
            <a:avLst>
              <a:gd name="adj" fmla="val 723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F2C9B-ABA7-EEAA-FAE7-42BE0F53D5A1}"/>
              </a:ext>
            </a:extLst>
          </p:cNvPr>
          <p:cNvSpPr txBox="1"/>
          <p:nvPr/>
        </p:nvSpPr>
        <p:spPr>
          <a:xfrm>
            <a:off x="9409761" y="2013097"/>
            <a:ext cx="2635847" cy="410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Guidance: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slide to show that you’re aware of the risks and the levers you can move to address them proactively.</a:t>
            </a:r>
          </a:p>
          <a:p>
            <a:pPr>
              <a:lnSpc>
                <a:spcPct val="125000"/>
              </a:lnSpc>
            </a:pP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Replace examples with actual risks and dependencies.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a table or visual to connect risks to dependencies.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Expand to multiple slides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19912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3881</Words>
  <Application>Microsoft Macintosh PowerPoint</Application>
  <PresentationFormat>Widescreen</PresentationFormat>
  <Paragraphs>520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Our first 100 days  A roadmap for post-investment alignment and value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 Cabral</dc:creator>
  <cp:lastModifiedBy>Tabatha Buessing</cp:lastModifiedBy>
  <cp:revision>47</cp:revision>
  <dcterms:created xsi:type="dcterms:W3CDTF">2025-10-31T14:55:59Z</dcterms:created>
  <dcterms:modified xsi:type="dcterms:W3CDTF">2025-11-18T16:04:02Z</dcterms:modified>
</cp:coreProperties>
</file>